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7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9B51C98-1348-4A09-9823-0FBD58BC658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A1CEB1-A034-4453-9552-B371A1D4282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43EB2DF-EDC3-4EEF-975E-727DC6AF4C1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A4627E9-0FD1-4C59-A5BC-46BE7A69E58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F80CBCA-B282-4605-B2AB-60D8ED6DAA1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D669CC9-2217-4496-A9D9-3C491C4CE86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EE37D5B-17C8-4CEA-AEB2-9C6EFCE6F4F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D7ED192-9C43-4F76-BCFA-4B4CD4DE51B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731322D-6983-4115-A6B3-712BB9C8712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B8E711A-3E78-4E33-8FDE-2D4F5A29E24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FC68304-6C03-4335-A7EA-F376866276F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indent="0" algn="just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AB28000-CA22-4D94-B1EE-2E255E7392E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marL="432000" indent="-324000" algn="just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 algn="just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 algn="just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 algn="just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 algn="just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 algn="just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 algn="just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fr-FR" sz="1400" spc="-1" strike="noStrike">
                <a:latin typeface="Times New Roman"/>
              </a:defRPr>
            </a:lvl1pPr>
          </a:lstStyle>
          <a:p>
            <a:pPr indent="0">
              <a:buNone/>
            </a:pPr>
            <a:r>
              <a:rPr b="0" lang="fr-FR" sz="1400" spc="-1" strike="noStrike">
                <a:latin typeface="Times New Roman"/>
              </a:rPr>
              <a:t>&lt;date/heure&gt;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fr-FR" sz="1400" spc="-1" strike="noStrike"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fr-FR" sz="1400" spc="-1" strike="noStrike">
                <a:latin typeface="Times New Roman"/>
              </a:defRPr>
            </a:lvl1pPr>
          </a:lstStyle>
          <a:p>
            <a:pPr indent="0" algn="r">
              <a:buNone/>
            </a:pPr>
            <a:fld id="{1BC41330-114A-4232-8D95-7FC1B67F9710}" type="slidenum">
              <a:rPr b="0" lang="fr-FR" sz="1400" spc="-1" strike="noStrike">
                <a:latin typeface="Times New Roman"/>
              </a:rPr>
              <a:t>&lt;numéro&gt;</a:t>
            </a:fld>
            <a:endParaRPr b="0" lang="fr-F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hyperlink" Target="https://cruz-mermy.alwaysdata.net/InnovShop/" TargetMode="External"/><Relationship Id="rId2" Type="http://schemas.openxmlformats.org/officeDocument/2006/relationships/hyperlink" Target="https://cruz-mermy.alwaysdata.net/InnovShop/" TargetMode="External"/><Relationship Id="rId3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5983b0"/>
            </a:gs>
            <a:gs pos="100000">
              <a:srgbClr val="8d1d75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-238320"/>
            <a:ext cx="9071640" cy="1875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br>
              <a:rPr sz="4400"/>
            </a:br>
            <a:r>
              <a:rPr b="0" lang="fr-FR" sz="4400" spc="-1" strike="noStrike">
                <a:solidFill>
                  <a:srgbClr val="ffffff"/>
                </a:solidFill>
                <a:latin typeface="Arial"/>
              </a:rPr>
              <a:t>InnovShop</a:t>
            </a:r>
            <a:br>
              <a:rPr sz="4400"/>
            </a:br>
            <a:endParaRPr b="0" lang="fr-FR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3200" spc="-1" strike="noStrike">
              <a:latin typeface="Arial"/>
            </a:endParaRPr>
          </a:p>
          <a:p>
            <a:pPr indent="0" algn="ctr">
              <a:buNone/>
            </a:pPr>
            <a:endParaRPr b="0" lang="fr-FR" sz="3200" spc="-1" strike="noStrike">
              <a:latin typeface="Arial"/>
            </a:endParaRPr>
          </a:p>
          <a:p>
            <a:pPr indent="0" algn="ctr">
              <a:buNone/>
            </a:pPr>
            <a:endParaRPr b="0" lang="fr-FR" sz="3200" spc="-1" strike="noStrike">
              <a:latin typeface="Arial"/>
            </a:endParaRPr>
          </a:p>
          <a:p>
            <a:pPr indent="0" algn="ctr">
              <a:buNone/>
            </a:pPr>
            <a:r>
              <a:rPr b="0" lang="fr-FR" sz="3200" spc="-1" strike="noStrike">
                <a:solidFill>
                  <a:srgbClr val="ffffff"/>
                </a:solidFill>
                <a:latin typeface="Arial"/>
              </a:rPr>
              <a:t>Plateforme E-commerce Symfony 7.3</a:t>
            </a:r>
            <a:endParaRPr b="0" lang="fr-FR" sz="3200" spc="-1" strike="noStrike">
              <a:latin typeface="Arial"/>
            </a:endParaRPr>
          </a:p>
          <a:p>
            <a:pPr indent="0" algn="ctr">
              <a:buNone/>
            </a:pPr>
            <a:endParaRPr b="0" lang="fr-FR" sz="3200" spc="-1" strike="noStrike">
              <a:latin typeface="Arial"/>
            </a:endParaRPr>
          </a:p>
          <a:p>
            <a:pPr indent="0" algn="ctr">
              <a:buNone/>
            </a:pPr>
            <a:r>
              <a:rPr b="0" lang="fr-FR" sz="3200" spc="-1" strike="noStrike">
                <a:solidFill>
                  <a:srgbClr val="ffffff"/>
                </a:solidFill>
                <a:latin typeface="Arial"/>
              </a:rPr>
              <a:t>Elsa Cruz-Mermy</a:t>
            </a:r>
            <a:endParaRPr b="0" lang="fr-FR" sz="3200" spc="-1" strike="noStrike"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3555720" y="603720"/>
            <a:ext cx="2773800" cy="2773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400" spc="-1" strike="noStrike">
                <a:latin typeface="Arial"/>
              </a:rPr>
              <a:t>Capture - Catalogue Produits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504000" y="1172520"/>
            <a:ext cx="9071640" cy="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504000" y="1260720"/>
            <a:ext cx="9154080" cy="4260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Capture - Fiche Produit</a:t>
            </a:r>
            <a:endParaRPr b="0" lang="fr-FR" sz="4000" spc="-1" strike="noStrike"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1506600" y="1244520"/>
            <a:ext cx="6383880" cy="3028320"/>
          </a:xfrm>
          <a:prstGeom prst="rect">
            <a:avLst/>
          </a:prstGeom>
          <a:ln w="0">
            <a:noFill/>
          </a:ln>
        </p:spPr>
      </p:pic>
      <p:sp>
        <p:nvSpPr>
          <p:cNvPr id="87" name=""/>
          <p:cNvSpPr/>
          <p:nvPr/>
        </p:nvSpPr>
        <p:spPr>
          <a:xfrm flipV="1">
            <a:off x="563040" y="1100880"/>
            <a:ext cx="9074520" cy="36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1506600" y="3941280"/>
            <a:ext cx="6379560" cy="1350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Capture - Panier</a:t>
            </a:r>
            <a:endParaRPr b="0" lang="fr-FR" sz="4000" spc="-1" strike="noStrike"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1028160" y="1326600"/>
            <a:ext cx="7731360" cy="3651120"/>
          </a:xfrm>
          <a:prstGeom prst="rect">
            <a:avLst/>
          </a:prstGeom>
          <a:ln w="0">
            <a:noFill/>
          </a:ln>
        </p:spPr>
      </p:pic>
      <p:sp>
        <p:nvSpPr>
          <p:cNvPr id="91" name=""/>
          <p:cNvSpPr/>
          <p:nvPr/>
        </p:nvSpPr>
        <p:spPr>
          <a:xfrm>
            <a:off x="504000" y="1172520"/>
            <a:ext cx="8467920" cy="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Capture - Processus Paiement</a:t>
            </a:r>
            <a:endParaRPr b="0" lang="fr-FR" sz="4000" spc="-1" strike="noStrike"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360720" y="1890000"/>
            <a:ext cx="4756320" cy="2227320"/>
          </a:xfrm>
          <a:prstGeom prst="rect">
            <a:avLst/>
          </a:prstGeom>
          <a:ln w="0">
            <a:noFill/>
          </a:ln>
        </p:spPr>
      </p:pic>
      <p:pic>
        <p:nvPicPr>
          <p:cNvPr id="94" name="" descr=""/>
          <p:cNvPicPr/>
          <p:nvPr/>
        </p:nvPicPr>
        <p:blipFill>
          <a:blip r:embed="rId2"/>
          <a:stretch/>
        </p:blipFill>
        <p:spPr>
          <a:xfrm>
            <a:off x="4726080" y="1377360"/>
            <a:ext cx="4296600" cy="2011320"/>
          </a:xfrm>
          <a:prstGeom prst="rect">
            <a:avLst/>
          </a:prstGeom>
          <a:ln w="0">
            <a:noFill/>
          </a:ln>
        </p:spPr>
      </p:pic>
      <p:sp>
        <p:nvSpPr>
          <p:cNvPr id="95" name=""/>
          <p:cNvSpPr/>
          <p:nvPr/>
        </p:nvSpPr>
        <p:spPr>
          <a:xfrm>
            <a:off x="614520" y="1172520"/>
            <a:ext cx="8295840" cy="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96" name="" descr=""/>
          <p:cNvPicPr/>
          <p:nvPr/>
        </p:nvPicPr>
        <p:blipFill>
          <a:blip r:embed="rId3"/>
          <a:stretch/>
        </p:blipFill>
        <p:spPr>
          <a:xfrm>
            <a:off x="4628160" y="2943000"/>
            <a:ext cx="4716000" cy="1935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Capture - Gestion Produits Admin</a:t>
            </a:r>
            <a:endParaRPr b="0" lang="fr-FR" sz="40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1506960" y="1275120"/>
            <a:ext cx="6860160" cy="3288240"/>
          </a:xfrm>
          <a:prstGeom prst="rect">
            <a:avLst/>
          </a:prstGeom>
          <a:ln w="0">
            <a:noFill/>
          </a:ln>
        </p:spPr>
      </p:pic>
      <p:sp>
        <p:nvSpPr>
          <p:cNvPr id="99" name=""/>
          <p:cNvSpPr/>
          <p:nvPr/>
        </p:nvSpPr>
        <p:spPr>
          <a:xfrm flipV="1">
            <a:off x="504000" y="1164600"/>
            <a:ext cx="9123480" cy="72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00" name="" descr=""/>
          <p:cNvPicPr/>
          <p:nvPr/>
        </p:nvPicPr>
        <p:blipFill>
          <a:blip r:embed="rId2"/>
          <a:stretch/>
        </p:blipFill>
        <p:spPr>
          <a:xfrm>
            <a:off x="1413360" y="4011480"/>
            <a:ext cx="6928560" cy="1266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Capture - Gestion Produits Admin</a:t>
            </a:r>
            <a:endParaRPr b="0" lang="fr-FR" sz="4000" spc="-1" strike="noStrike"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652320" y="1326600"/>
            <a:ext cx="8795160" cy="4170600"/>
          </a:xfrm>
          <a:prstGeom prst="rect">
            <a:avLst/>
          </a:prstGeom>
          <a:ln w="0">
            <a:noFill/>
          </a:ln>
        </p:spPr>
      </p:pic>
      <p:sp>
        <p:nvSpPr>
          <p:cNvPr id="103" name=""/>
          <p:cNvSpPr/>
          <p:nvPr/>
        </p:nvSpPr>
        <p:spPr>
          <a:xfrm>
            <a:off x="504000" y="1172520"/>
            <a:ext cx="9071640" cy="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Capture - Gestion Commandes</a:t>
            </a:r>
            <a:endParaRPr b="0" lang="fr-FR" sz="4000" spc="-1" strike="noStrike"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716760" y="1326600"/>
            <a:ext cx="8543880" cy="4079160"/>
          </a:xfrm>
          <a:prstGeom prst="rect">
            <a:avLst/>
          </a:prstGeom>
          <a:ln w="0">
            <a:noFill/>
          </a:ln>
        </p:spPr>
      </p:pic>
      <p:sp>
        <p:nvSpPr>
          <p:cNvPr id="106" name=""/>
          <p:cNvSpPr/>
          <p:nvPr/>
        </p:nvSpPr>
        <p:spPr>
          <a:xfrm flipV="1">
            <a:off x="504000" y="1082160"/>
            <a:ext cx="9071640" cy="36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Démonstration Live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0" bIns="0" anchor="t">
            <a:normAutofit/>
          </a:bodyPr>
          <a:p>
            <a:pPr marL="432000" indent="0" algn="ctr">
              <a:spcBef>
                <a:spcPts val="1417"/>
              </a:spcBef>
              <a:buNone/>
            </a:pPr>
            <a:r>
              <a:rPr b="0" lang="fr-FR" sz="3200" spc="-1" strike="noStrike">
                <a:solidFill>
                  <a:srgbClr val="2a6099"/>
                </a:solidFill>
                <a:latin typeface="Arial"/>
              </a:rPr>
              <a:t>Démonstration en direct</a:t>
            </a:r>
            <a:endParaRPr b="0" lang="fr-FR" sz="3200" spc="-1" strike="noStrike">
              <a:latin typeface="Arial"/>
            </a:endParaRPr>
          </a:p>
          <a:p>
            <a:pPr marL="432000" indent="0" algn="ctr">
              <a:spcBef>
                <a:spcPts val="1417"/>
              </a:spcBef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109" name=""/>
          <p:cNvSpPr/>
          <p:nvPr/>
        </p:nvSpPr>
        <p:spPr>
          <a:xfrm flipV="1">
            <a:off x="504000" y="1026720"/>
            <a:ext cx="9071640" cy="360"/>
          </a:xfrm>
          <a:prstGeom prst="line">
            <a:avLst/>
          </a:prstGeom>
          <a:ln w="1908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"/>
          <p:cNvSpPr txBox="1"/>
          <p:nvPr/>
        </p:nvSpPr>
        <p:spPr>
          <a:xfrm>
            <a:off x="829080" y="1931040"/>
            <a:ext cx="8746560" cy="1240200"/>
          </a:xfrm>
          <a:prstGeom prst="rect">
            <a:avLst/>
          </a:prstGeom>
          <a:gradFill rotWithShape="0">
            <a:gsLst>
              <a:gs pos="0">
                <a:srgbClr val="00e06c"/>
              </a:gs>
              <a:gs pos="100000">
                <a:srgbClr val="6523c9"/>
              </a:gs>
            </a:gsLst>
            <a:lin ang="3600000"/>
          </a:gradFill>
          <a:ln w="0">
            <a:noFill/>
          </a:ln>
        </p:spPr>
        <p:txBody>
          <a:bodyPr lIns="90000" rIns="108000" tIns="108000" bIns="108000" anchor="t">
            <a:noAutofit/>
          </a:bodyPr>
          <a:p>
            <a:r>
              <a:rPr b="0" lang="fr-FR" sz="1800" spc="-1" strike="noStrike">
                <a:latin typeface="Arial"/>
              </a:rPr>
              <a:t>                                    🌐 </a:t>
            </a:r>
            <a:r>
              <a:rPr b="0" lang="fr-FR" sz="1800" spc="-1" strike="noStrike">
                <a:latin typeface="Arial"/>
              </a:rPr>
              <a:t>Site en production</a:t>
            </a:r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</p:txBody>
      </p:sp>
      <p:sp>
        <p:nvSpPr>
          <p:cNvPr id="111" name="">
            <a:hlinkClick r:id="rId1"/>
          </p:cNvPr>
          <p:cNvSpPr/>
          <p:nvPr/>
        </p:nvSpPr>
        <p:spPr>
          <a:xfrm>
            <a:off x="2783160" y="2449440"/>
            <a:ext cx="4960800" cy="47016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0" lang="fr-FR" sz="1800" spc="-1" strike="noStrike">
                <a:latin typeface="Arial"/>
                <a:hlinkClick r:id="rId2"/>
              </a:rPr>
              <a:t>https://cruz-mermy.alwaysdata.net/InnovShop/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12" name=""/>
          <p:cNvSpPr txBox="1"/>
          <p:nvPr/>
        </p:nvSpPr>
        <p:spPr>
          <a:xfrm>
            <a:off x="1278360" y="3282120"/>
            <a:ext cx="3099240" cy="1786320"/>
          </a:xfrm>
          <a:prstGeom prst="rect">
            <a:avLst/>
          </a:prstGeom>
          <a:solidFill>
            <a:srgbClr val="62bbf7">
              <a:alpha val="23000"/>
            </a:srgbClr>
          </a:solidFill>
          <a:ln w="0">
            <a:noFill/>
          </a:ln>
        </p:spPr>
        <p:txBody>
          <a:bodyPr lIns="90000" rIns="90000" tIns="216000" bIns="45000" anchor="t">
            <a:noAutofit/>
          </a:bodyPr>
          <a:p>
            <a:pPr algn="ctr">
              <a:spcBef>
                <a:spcPts val="850"/>
              </a:spcBef>
            </a:pPr>
            <a:r>
              <a:rPr b="1" lang="fr-FR" sz="1800" spc="-1" strike="noStrike">
                <a:solidFill>
                  <a:srgbClr val="2a6099"/>
                </a:solidFill>
                <a:latin typeface="Arial"/>
              </a:rPr>
              <a:t>Parcours Client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→ </a:t>
            </a:r>
            <a:r>
              <a:rPr b="0" lang="fr-FR" sz="1800" spc="-1" strike="noStrike">
                <a:latin typeface="Arial"/>
              </a:rPr>
              <a:t>Navigation catalogue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→ </a:t>
            </a:r>
            <a:r>
              <a:rPr b="0" lang="fr-FR" sz="1800" spc="-1" strike="noStrike">
                <a:latin typeface="Arial"/>
              </a:rPr>
              <a:t>Ajout au panier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→ </a:t>
            </a:r>
            <a:r>
              <a:rPr b="0" lang="fr-FR" sz="1800" spc="-1" strike="noStrike">
                <a:latin typeface="Arial"/>
              </a:rPr>
              <a:t>Commande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13" name=""/>
          <p:cNvSpPr txBox="1"/>
          <p:nvPr/>
        </p:nvSpPr>
        <p:spPr>
          <a:xfrm>
            <a:off x="5886360" y="3352320"/>
            <a:ext cx="3099240" cy="1716120"/>
          </a:xfrm>
          <a:prstGeom prst="rect">
            <a:avLst/>
          </a:prstGeom>
          <a:solidFill>
            <a:srgbClr val="800080">
              <a:alpha val="25000"/>
            </a:srgbClr>
          </a:solidFill>
          <a:ln w="0">
            <a:noFill/>
          </a:ln>
        </p:spPr>
        <p:txBody>
          <a:bodyPr lIns="90000" rIns="90000" tIns="144000" bIns="45000" anchor="t">
            <a:noAutofit/>
          </a:bodyPr>
          <a:p>
            <a:pPr algn="ctr">
              <a:spcBef>
                <a:spcPts val="850"/>
              </a:spcBef>
            </a:pPr>
            <a:r>
              <a:rPr b="1" lang="fr-FR" sz="1800" spc="-1" strike="noStrike">
                <a:solidFill>
                  <a:srgbClr val="800080"/>
                </a:solidFill>
                <a:latin typeface="Arial"/>
              </a:rPr>
              <a:t>Interface Admin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→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Dashboard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→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Gestion produits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→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Suivi commandes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Compétences Acquises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15" name=""/>
          <p:cNvSpPr/>
          <p:nvPr/>
        </p:nvSpPr>
        <p:spPr>
          <a:xfrm>
            <a:off x="504000" y="1172520"/>
            <a:ext cx="9071640" cy="0"/>
          </a:xfrm>
          <a:prstGeom prst="line">
            <a:avLst/>
          </a:prstGeom>
          <a:ln w="1908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"/>
          <p:cNvSpPr txBox="1"/>
          <p:nvPr/>
        </p:nvSpPr>
        <p:spPr>
          <a:xfrm>
            <a:off x="385920" y="2358000"/>
            <a:ext cx="2779560" cy="2404440"/>
          </a:xfrm>
          <a:prstGeom prst="rect">
            <a:avLst/>
          </a:prstGeom>
          <a:solidFill>
            <a:srgbClr val="449fff">
              <a:alpha val="26000"/>
            </a:srgb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spcBef>
                <a:spcPts val="1134"/>
              </a:spcBef>
            </a:pPr>
            <a:r>
              <a:rPr b="0" lang="fr-FR" sz="2800" spc="-1" strike="noStrike">
                <a:latin typeface="Arial"/>
              </a:rPr>
              <a:t>💻</a:t>
            </a:r>
            <a:endParaRPr b="0" lang="fr-FR" sz="28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1" lang="fr-FR" sz="2200" spc="-1" strike="noStrike">
                <a:solidFill>
                  <a:srgbClr val="1668f8"/>
                </a:solidFill>
                <a:latin typeface="Arial"/>
              </a:rPr>
              <a:t>Techniques</a:t>
            </a:r>
            <a:endParaRPr b="0" lang="fr-FR" sz="22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0" lang="fr-FR" sz="1800" spc="-1" strike="noStrike">
                <a:latin typeface="Arial"/>
              </a:rPr>
              <a:t>Symfony avancé</a:t>
            </a:r>
            <a:endParaRPr b="0" lang="fr-FR" sz="18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0" lang="fr-FR" sz="1800" spc="-1" strike="noStrike">
                <a:latin typeface="Arial"/>
              </a:rPr>
              <a:t>Architecture MVC</a:t>
            </a:r>
            <a:endParaRPr b="0" lang="fr-FR" sz="18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0" lang="fr-FR" sz="1800" spc="-1" strike="noStrike">
                <a:latin typeface="Arial"/>
              </a:rPr>
              <a:t>Sécurité web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17" name=""/>
          <p:cNvSpPr txBox="1"/>
          <p:nvPr/>
        </p:nvSpPr>
        <p:spPr>
          <a:xfrm>
            <a:off x="3698280" y="2358360"/>
            <a:ext cx="2779560" cy="2404440"/>
          </a:xfrm>
          <a:prstGeom prst="rect">
            <a:avLst/>
          </a:prstGeom>
          <a:solidFill>
            <a:srgbClr val="afd095">
              <a:alpha val="26000"/>
            </a:srgb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spcBef>
                <a:spcPts val="1134"/>
              </a:spcBef>
            </a:pPr>
            <a:r>
              <a:rPr b="0" lang="fr-FR" sz="2800" spc="-1" strike="noStrike">
                <a:latin typeface="Arial"/>
              </a:rPr>
              <a:t>🎯</a:t>
            </a:r>
            <a:endParaRPr b="0" lang="fr-FR" sz="28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1" lang="fr-FR" sz="2200" spc="-1" strike="noStrike">
                <a:solidFill>
                  <a:srgbClr val="00a933"/>
                </a:solidFill>
                <a:latin typeface="Arial"/>
              </a:rPr>
              <a:t>Méthodologie</a:t>
            </a:r>
            <a:endParaRPr b="0" lang="fr-FR" sz="22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0" lang="fr-FR" sz="1800" spc="-1" strike="noStrike">
                <a:latin typeface="Arial"/>
              </a:rPr>
              <a:t>Gestion projet</a:t>
            </a:r>
            <a:endParaRPr b="0" lang="fr-FR" sz="18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0" lang="fr-FR" sz="1800" spc="-1" strike="noStrike">
                <a:latin typeface="Arial"/>
              </a:rPr>
              <a:t>Conception UML</a:t>
            </a:r>
            <a:endParaRPr b="0" lang="fr-FR" sz="18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0" lang="fr-FR" sz="1800" spc="-1" strike="noStrike">
                <a:latin typeface="Arial"/>
              </a:rPr>
              <a:t>Tests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18" name=""/>
          <p:cNvSpPr txBox="1"/>
          <p:nvPr/>
        </p:nvSpPr>
        <p:spPr>
          <a:xfrm>
            <a:off x="6974640" y="2358720"/>
            <a:ext cx="2779560" cy="2404440"/>
          </a:xfrm>
          <a:prstGeom prst="rect">
            <a:avLst/>
          </a:prstGeom>
          <a:solidFill>
            <a:srgbClr val="800080">
              <a:alpha val="18000"/>
            </a:srgb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spcBef>
                <a:spcPts val="1134"/>
              </a:spcBef>
            </a:pPr>
            <a:r>
              <a:rPr b="0" lang="fr-FR" sz="2800" spc="-1" strike="noStrike">
                <a:latin typeface="Arial"/>
              </a:rPr>
              <a:t>🚀</a:t>
            </a:r>
            <a:endParaRPr b="0" lang="fr-FR" sz="28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1" lang="fr-FR" sz="2200" spc="-1" strike="noStrike">
                <a:solidFill>
                  <a:srgbClr val="800080"/>
                </a:solidFill>
                <a:latin typeface="Arial"/>
              </a:rPr>
              <a:t>Déploiement</a:t>
            </a:r>
            <a:endParaRPr b="0" lang="fr-FR" sz="22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Production</a:t>
            </a:r>
            <a:endParaRPr b="0" lang="fr-FR" sz="18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Git workflow</a:t>
            </a:r>
            <a:endParaRPr b="0" lang="fr-FR" sz="1800" spc="-1" strike="noStrike">
              <a:latin typeface="Arial"/>
            </a:endParaRPr>
          </a:p>
          <a:p>
            <a:pPr algn="ctr">
              <a:spcBef>
                <a:spcPts val="1134"/>
              </a:spcBef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Maintenance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Conclusion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20" name=""/>
          <p:cNvSpPr/>
          <p:nvPr/>
        </p:nvSpPr>
        <p:spPr>
          <a:xfrm flipV="1">
            <a:off x="504000" y="1063440"/>
            <a:ext cx="9071640" cy="72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"/>
          <p:cNvSpPr txBox="1"/>
          <p:nvPr/>
        </p:nvSpPr>
        <p:spPr>
          <a:xfrm>
            <a:off x="2613600" y="1410120"/>
            <a:ext cx="4783680" cy="2975040"/>
          </a:xfrm>
          <a:prstGeom prst="rect">
            <a:avLst/>
          </a:prstGeom>
          <a:gradFill rotWithShape="0">
            <a:gsLst>
              <a:gs pos="0">
                <a:srgbClr val="5983b0"/>
              </a:gs>
              <a:gs pos="100000">
                <a:srgbClr val="780373"/>
              </a:gs>
            </a:gsLst>
            <a:lin ang="3600000"/>
          </a:gradFill>
          <a:ln w="0">
            <a:noFill/>
          </a:ln>
        </p:spPr>
        <p:txBody>
          <a:bodyPr lIns="90000" rIns="90000" tIns="108000" bIns="45000" anchor="t">
            <a:noAutofit/>
          </a:bodyPr>
          <a:p>
            <a:pPr algn="ctr">
              <a:spcBef>
                <a:spcPts val="850"/>
              </a:spcBef>
            </a:pPr>
            <a:r>
              <a:rPr b="1" lang="fr-FR" sz="2400" spc="-1" strike="noStrike">
                <a:solidFill>
                  <a:srgbClr val="ffffff"/>
                </a:solidFill>
                <a:latin typeface="Arial"/>
              </a:rPr>
              <a:t>Projet réussi</a:t>
            </a:r>
            <a:endParaRPr b="0" lang="fr-FR" sz="24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spcBef>
                <a:spcPts val="1417"/>
              </a:spcBef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✓ </a:t>
            </a: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Application complète et fonctionnelle</a:t>
            </a:r>
            <a:endParaRPr b="0" lang="fr-FR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spcBef>
                <a:spcPts val="1417"/>
              </a:spcBef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✓ </a:t>
            </a: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Déployée en production</a:t>
            </a:r>
            <a:endParaRPr b="0" lang="fr-FR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spcBef>
                <a:spcPts val="1417"/>
              </a:spcBef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✓ </a:t>
            </a: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Sécurisée et performante</a:t>
            </a:r>
            <a:endParaRPr b="0" lang="fr-FR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spcBef>
                <a:spcPts val="1417"/>
              </a:spcBef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✓ </a:t>
            </a: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Interface utilisateur moderne</a:t>
            </a:r>
            <a:endParaRPr b="0" lang="fr-FR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2" name=""/>
          <p:cNvSpPr txBox="1"/>
          <p:nvPr/>
        </p:nvSpPr>
        <p:spPr>
          <a:xfrm>
            <a:off x="3025080" y="4539600"/>
            <a:ext cx="4595040" cy="853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600" spc="-1" strike="noStrike">
                <a:latin typeface="Arial"/>
              </a:rPr>
              <a:t>Un projet qui démontre mes compétences</a:t>
            </a:r>
            <a:endParaRPr b="0" lang="fr-FR" sz="1600" spc="-1" strike="noStrike">
              <a:latin typeface="Arial"/>
            </a:endParaRPr>
          </a:p>
          <a:p>
            <a:endParaRPr b="0" lang="fr-FR" sz="1600" spc="-1" strike="noStrike">
              <a:latin typeface="Arial"/>
            </a:endParaRPr>
          </a:p>
          <a:p>
            <a:r>
              <a:rPr b="1" lang="fr-FR" sz="1600" spc="-1" strike="noStrike">
                <a:latin typeface="Arial"/>
              </a:rPr>
              <a:t>en développement web full-stack</a:t>
            </a:r>
            <a:endParaRPr b="0" lang="fr-FR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40000" y="221040"/>
            <a:ext cx="9071640" cy="956520"/>
          </a:xfrm>
          <a:prstGeom prst="rect">
            <a:avLst/>
          </a:prstGeom>
          <a:noFill/>
          <a:ln w="10080">
            <a:noFill/>
          </a:ln>
        </p:spPr>
        <p:txBody>
          <a:bodyPr lIns="5040" rIns="5040" tIns="5040" bIns="5040" anchor="ctr">
            <a:noAutofit/>
          </a:bodyPr>
          <a:p>
            <a:pPr indent="0">
              <a:buNone/>
            </a:pPr>
            <a:r>
              <a:rPr b="0" lang="fr-FR" sz="3600" spc="-1" strike="noStrike">
                <a:latin typeface="Arial"/>
              </a:rPr>
              <a:t>Sommaire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712800" y="1310760"/>
            <a:ext cx="3686400" cy="1586160"/>
          </a:xfrm>
          <a:prstGeom prst="rect">
            <a:avLst/>
          </a:prstGeom>
          <a:solidFill>
            <a:srgbClr val="b1d2f5">
              <a:alpha val="50000"/>
            </a:srgbClr>
          </a:solidFill>
          <a:ln w="0">
            <a:noFill/>
          </a:ln>
          <a:effectLst>
            <a:outerShdw dist="197537" dir="2700000" blurRad="165240" rotWithShape="0">
              <a:srgbClr val="999999">
                <a:alpha val="53000"/>
              </a:srgbClr>
            </a:outerShdw>
          </a:effectLst>
        </p:spPr>
        <p:txBody>
          <a:bodyPr lIns="0" rIns="108000" tIns="108000" bIns="0" anchor="t">
            <a:normAutofit/>
          </a:bodyPr>
          <a:p>
            <a:pPr marL="432000" indent="0" algn="just">
              <a:spcBef>
                <a:spcPts val="1134"/>
              </a:spcBef>
              <a:spcAft>
                <a:spcPts val="283"/>
              </a:spcAft>
              <a:buNone/>
            </a:pPr>
            <a:r>
              <a:rPr b="0" lang="fr-FR" sz="3200" spc="-1" strike="noStrike">
                <a:latin typeface="Arial"/>
                <a:ea typeface="Microsoft YaHei"/>
              </a:rPr>
              <a:t>📋</a:t>
            </a:r>
            <a:endParaRPr b="0" lang="fr-FR" sz="3200" spc="-1" strike="noStrike">
              <a:latin typeface="Arial"/>
            </a:endParaRPr>
          </a:p>
          <a:p>
            <a:pPr marL="432000" indent="0" algn="just">
              <a:spcBef>
                <a:spcPts val="1134"/>
              </a:spcBef>
              <a:spcAft>
                <a:spcPts val="283"/>
              </a:spcAft>
              <a:buNone/>
            </a:pPr>
            <a:r>
              <a:rPr b="1" lang="fr-FR" sz="1600" spc="-1" strike="noStrike">
                <a:solidFill>
                  <a:srgbClr val="2a6099"/>
                </a:solidFill>
                <a:latin typeface="Arial"/>
                <a:ea typeface="Microsoft YaHei"/>
              </a:rPr>
              <a:t>Conception</a:t>
            </a:r>
            <a:endParaRPr b="0" lang="fr-FR" sz="1600" spc="-1" strike="noStrike">
              <a:latin typeface="Arial"/>
            </a:endParaRPr>
          </a:p>
          <a:p>
            <a:pPr marL="432000" indent="0" algn="just">
              <a:spcBef>
                <a:spcPts val="1134"/>
              </a:spcBef>
              <a:spcAft>
                <a:spcPts val="283"/>
              </a:spcAft>
              <a:buNone/>
            </a:pPr>
            <a:r>
              <a:rPr b="0" lang="fr-FR" sz="1400" spc="-1" strike="noStrike">
                <a:latin typeface="Arial"/>
                <a:ea typeface="Microsoft YaHei"/>
              </a:rPr>
              <a:t>User Stories - Maquettes - Diagrammes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5392800" y="1310760"/>
            <a:ext cx="3686400" cy="1586160"/>
          </a:xfrm>
          <a:prstGeom prst="rect">
            <a:avLst/>
          </a:prstGeom>
          <a:solidFill>
            <a:srgbClr val="800080">
              <a:alpha val="17000"/>
            </a:srgbClr>
          </a:solidFill>
          <a:ln w="0">
            <a:noFill/>
          </a:ln>
          <a:effectLst>
            <a:outerShdw dist="197537" dir="2700000" blurRad="165240" rotWithShape="0">
              <a:srgbClr val="999999">
                <a:alpha val="53000"/>
              </a:srgbClr>
            </a:outerShdw>
          </a:effectLst>
        </p:spPr>
        <p:txBody>
          <a:bodyPr lIns="0" rIns="108000" tIns="108000" bIns="0" anchor="t">
            <a:normAutofit/>
          </a:bodyPr>
          <a:p>
            <a:pPr marL="432000" indent="0" algn="just">
              <a:spcBef>
                <a:spcPts val="1417"/>
              </a:spcBef>
              <a:buNone/>
            </a:pPr>
            <a:r>
              <a:rPr b="0" lang="fr-FR" sz="3200" spc="-1" strike="noStrike">
                <a:latin typeface="Arial"/>
              </a:rPr>
              <a:t>💻</a:t>
            </a:r>
            <a:endParaRPr b="0" lang="fr-FR" sz="3200" spc="-1" strike="noStrike">
              <a:latin typeface="Arial"/>
            </a:endParaRPr>
          </a:p>
          <a:p>
            <a:pPr marL="432000" indent="0" algn="just">
              <a:spcBef>
                <a:spcPts val="1417"/>
              </a:spcBef>
              <a:buNone/>
            </a:pPr>
            <a:r>
              <a:rPr b="1" lang="fr-FR" sz="1600" spc="-1" strike="noStrike">
                <a:solidFill>
                  <a:srgbClr val="800080"/>
                </a:solidFill>
                <a:latin typeface="Arial"/>
              </a:rPr>
              <a:t>Réalisation</a:t>
            </a:r>
            <a:endParaRPr b="0" lang="fr-FR" sz="1600" spc="-1" strike="noStrike">
              <a:latin typeface="Arial"/>
            </a:endParaRPr>
          </a:p>
          <a:p>
            <a:pPr marL="432000" indent="0" algn="just">
              <a:spcBef>
                <a:spcPts val="1417"/>
              </a:spcBef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Technologies - Architecture - Démo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/>
          </p:nvPr>
        </p:nvSpPr>
        <p:spPr>
          <a:xfrm>
            <a:off x="712800" y="3254760"/>
            <a:ext cx="3686400" cy="1586160"/>
          </a:xfrm>
          <a:prstGeom prst="rect">
            <a:avLst/>
          </a:prstGeom>
          <a:solidFill>
            <a:srgbClr val="afd095">
              <a:alpha val="23000"/>
            </a:srgbClr>
          </a:solidFill>
          <a:ln w="0">
            <a:noFill/>
          </a:ln>
          <a:effectLst>
            <a:outerShdw dist="197537" dir="2700000" blurRad="165240" rotWithShape="0">
              <a:srgbClr val="999999">
                <a:alpha val="53000"/>
              </a:srgbClr>
            </a:outerShdw>
          </a:effectLst>
        </p:spPr>
        <p:txBody>
          <a:bodyPr lIns="0" rIns="108000" tIns="108000" bIns="0" anchor="t">
            <a:normAutofit/>
          </a:bodyPr>
          <a:p>
            <a:pPr marL="432000" indent="0" algn="just">
              <a:spcBef>
                <a:spcPts val="1417"/>
              </a:spcBef>
              <a:buNone/>
            </a:pPr>
            <a:r>
              <a:rPr b="0" lang="fr-FR" sz="3200" spc="-1" strike="noStrike">
                <a:latin typeface="Arial"/>
              </a:rPr>
              <a:t>🖼️</a:t>
            </a:r>
            <a:endParaRPr b="0" lang="fr-FR" sz="3200" spc="-1" strike="noStrike">
              <a:latin typeface="Arial"/>
            </a:endParaRPr>
          </a:p>
          <a:p>
            <a:pPr marL="432000" indent="0" algn="just">
              <a:spcBef>
                <a:spcPts val="1417"/>
              </a:spcBef>
              <a:buNone/>
            </a:pPr>
            <a:r>
              <a:rPr b="1" lang="fr-FR" sz="1600" spc="-1" strike="noStrike">
                <a:solidFill>
                  <a:srgbClr val="158466"/>
                </a:solidFill>
                <a:latin typeface="Arial"/>
              </a:rPr>
              <a:t>Fonctionnalités</a:t>
            </a:r>
            <a:endParaRPr b="0" lang="fr-FR" sz="1600" spc="-1" strike="noStrike">
              <a:latin typeface="Arial"/>
            </a:endParaRPr>
          </a:p>
          <a:p>
            <a:pPr marL="432000" indent="0" algn="just">
              <a:spcBef>
                <a:spcPts val="1417"/>
              </a:spcBef>
              <a:buNone/>
            </a:pPr>
            <a:r>
              <a:rPr b="0" lang="fr-FR" sz="1600" spc="-1" strike="noStrike">
                <a:latin typeface="Arial"/>
              </a:rPr>
              <a:t>Catalogue - Panier - Back-office</a:t>
            </a:r>
            <a:endParaRPr b="0" lang="fr-FR" sz="1600" spc="-1" strike="noStrike">
              <a:latin typeface="Arial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/>
          </p:nvPr>
        </p:nvSpPr>
        <p:spPr>
          <a:xfrm>
            <a:off x="5392800" y="3290760"/>
            <a:ext cx="3686400" cy="1586160"/>
          </a:xfrm>
          <a:prstGeom prst="rect">
            <a:avLst/>
          </a:prstGeom>
          <a:solidFill>
            <a:srgbClr val="ffd7d7">
              <a:alpha val="40000"/>
            </a:srgbClr>
          </a:solidFill>
          <a:ln w="0">
            <a:noFill/>
          </a:ln>
          <a:effectLst>
            <a:outerShdw dist="197537" dir="2700000" blurRad="165240" rotWithShape="0">
              <a:srgbClr val="999999">
                <a:alpha val="53000"/>
              </a:srgbClr>
            </a:outerShdw>
          </a:effectLst>
        </p:spPr>
        <p:txBody>
          <a:bodyPr lIns="0" rIns="108000" tIns="108000" bIns="0" anchor="t">
            <a:normAutofit/>
          </a:bodyPr>
          <a:p>
            <a:pPr marL="432000" indent="0" algn="just">
              <a:spcBef>
                <a:spcPts val="1417"/>
              </a:spcBef>
              <a:buNone/>
            </a:pPr>
            <a:r>
              <a:rPr b="0" lang="fr-FR" sz="3200" spc="-1" strike="noStrike">
                <a:latin typeface="Arial"/>
              </a:rPr>
              <a:t>🎯</a:t>
            </a:r>
            <a:endParaRPr b="0" lang="fr-FR" sz="3200" spc="-1" strike="noStrike">
              <a:latin typeface="Arial"/>
            </a:endParaRPr>
          </a:p>
          <a:p>
            <a:pPr marL="432000" indent="0" algn="just">
              <a:spcBef>
                <a:spcPts val="1417"/>
              </a:spcBef>
              <a:buNone/>
            </a:pPr>
            <a:r>
              <a:rPr b="1" lang="fr-FR" sz="1600" spc="-1" strike="noStrike">
                <a:solidFill>
                  <a:srgbClr val="ff0000"/>
                </a:solidFill>
                <a:latin typeface="Arial"/>
              </a:rPr>
              <a:t>Bilan</a:t>
            </a:r>
            <a:endParaRPr b="0" lang="fr-FR" sz="1600" spc="-1" strike="noStrike">
              <a:latin typeface="Arial"/>
            </a:endParaRPr>
          </a:p>
          <a:p>
            <a:pPr marL="432000" indent="0" algn="just">
              <a:spcBef>
                <a:spcPts val="1417"/>
              </a:spcBef>
              <a:buNone/>
            </a:pPr>
            <a:r>
              <a:rPr b="0" lang="fr-FR" sz="1400" spc="-1" strike="noStrike">
                <a:latin typeface="Arial"/>
              </a:rPr>
              <a:t>Résultats - Compétences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9" name=""/>
          <p:cNvSpPr/>
          <p:nvPr/>
        </p:nvSpPr>
        <p:spPr>
          <a:xfrm>
            <a:off x="540000" y="1035000"/>
            <a:ext cx="9138600" cy="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5983b0"/>
            </a:gs>
            <a:gs pos="100000">
              <a:srgbClr val="8d1d75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"/>
          <p:cNvSpPr txBox="1"/>
          <p:nvPr/>
        </p:nvSpPr>
        <p:spPr>
          <a:xfrm>
            <a:off x="915840" y="1175400"/>
            <a:ext cx="7854840" cy="351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/>
            <a:r>
              <a:rPr b="0" lang="fr-FR" sz="8000" spc="-1" strike="noStrike">
                <a:latin typeface="Arial"/>
              </a:rPr>
              <a:t>❓</a:t>
            </a:r>
            <a:endParaRPr b="0" lang="fr-FR" sz="8000" spc="-1" strike="noStrike">
              <a:latin typeface="Arial"/>
            </a:endParaRPr>
          </a:p>
          <a:p>
            <a:pPr algn="ctr">
              <a:spcBef>
                <a:spcPts val="2551"/>
              </a:spcBef>
            </a:pPr>
            <a:r>
              <a:rPr b="1" lang="fr-FR" sz="4000" spc="-1" strike="noStrike">
                <a:solidFill>
                  <a:srgbClr val="ffffff"/>
                </a:solidFill>
                <a:latin typeface="Arial"/>
              </a:rPr>
              <a:t>Questions ?</a:t>
            </a:r>
            <a:endParaRPr b="0" lang="fr-FR" sz="4000" spc="-1" strike="noStrike">
              <a:latin typeface="Arial"/>
            </a:endParaRPr>
          </a:p>
          <a:p>
            <a:pPr algn="ctr">
              <a:spcBef>
                <a:spcPts val="2835"/>
              </a:spcBef>
            </a:pPr>
            <a:r>
              <a:rPr b="1" lang="fr-FR" sz="2200" spc="-1" strike="noStrike">
                <a:solidFill>
                  <a:srgbClr val="ffffff"/>
                </a:solidFill>
                <a:latin typeface="Arial"/>
              </a:rPr>
              <a:t>Merci de votre attention</a:t>
            </a:r>
            <a:endParaRPr b="0" lang="fr-FR" sz="2200" spc="-1" strike="noStrike">
              <a:latin typeface="Arial"/>
            </a:endParaRPr>
          </a:p>
          <a:p>
            <a:pPr algn="ctr"/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Elsa Cruz-Mermy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15280"/>
            <a:ext cx="9041400" cy="1134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User Stories</a:t>
            </a:r>
            <a:br>
              <a:rPr sz="4000"/>
            </a:br>
            <a:endParaRPr b="0" lang="fr-FR" sz="4000" spc="-1" strike="noStrike">
              <a:latin typeface="Arial"/>
            </a:endParaRPr>
          </a:p>
        </p:txBody>
      </p:sp>
      <p:sp>
        <p:nvSpPr>
          <p:cNvPr id="51" name=""/>
          <p:cNvSpPr/>
          <p:nvPr/>
        </p:nvSpPr>
        <p:spPr>
          <a:xfrm>
            <a:off x="455040" y="834480"/>
            <a:ext cx="8982360" cy="36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"/>
          <p:cNvSpPr/>
          <p:nvPr/>
        </p:nvSpPr>
        <p:spPr>
          <a:xfrm>
            <a:off x="2980440" y="4875120"/>
            <a:ext cx="3748320" cy="542880"/>
          </a:xfrm>
          <a:prstGeom prst="roundRect">
            <a:avLst>
              <a:gd name="adj" fmla="val 16667"/>
            </a:avLst>
          </a:prstGeom>
          <a:solidFill>
            <a:srgbClr val="dee6e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1" lang="fr-FR" sz="1600" spc="-1" strike="noStrike">
                <a:solidFill>
                  <a:srgbClr val="2a6099"/>
                </a:solidFill>
                <a:latin typeface="Arial"/>
              </a:rPr>
              <a:t>Expression des besoins utilisateurs</a:t>
            </a:r>
            <a:endParaRPr b="1" lang="fr-FR" sz="1600" spc="-1" strike="noStrike">
              <a:solidFill>
                <a:srgbClr val="2a6099"/>
              </a:solidFill>
              <a:latin typeface="Arial"/>
            </a:endParaRPr>
          </a:p>
        </p:txBody>
      </p:sp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411840" y="1136880"/>
            <a:ext cx="9294120" cy="3471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Maquettes Figma - Page Accueil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55" name=""/>
          <p:cNvSpPr/>
          <p:nvPr/>
        </p:nvSpPr>
        <p:spPr>
          <a:xfrm flipV="1">
            <a:off x="504000" y="1106280"/>
            <a:ext cx="8918640" cy="36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420120" y="1290600"/>
            <a:ext cx="4111200" cy="2176200"/>
          </a:xfrm>
          <a:prstGeom prst="rect">
            <a:avLst/>
          </a:prstGeom>
          <a:ln w="0">
            <a:noFill/>
          </a:ln>
        </p:spPr>
      </p:pic>
      <p:pic>
        <p:nvPicPr>
          <p:cNvPr id="57" name="" descr=""/>
          <p:cNvPicPr/>
          <p:nvPr/>
        </p:nvPicPr>
        <p:blipFill>
          <a:blip r:embed="rId2"/>
          <a:stretch/>
        </p:blipFill>
        <p:spPr>
          <a:xfrm>
            <a:off x="5248080" y="1321200"/>
            <a:ext cx="4005360" cy="2161080"/>
          </a:xfrm>
          <a:prstGeom prst="rect">
            <a:avLst/>
          </a:prstGeom>
          <a:ln w="0">
            <a:noFill/>
          </a:ln>
        </p:spPr>
      </p:pic>
      <p:pic>
        <p:nvPicPr>
          <p:cNvPr id="58" name="" descr=""/>
          <p:cNvPicPr/>
          <p:nvPr/>
        </p:nvPicPr>
        <p:blipFill>
          <a:blip r:embed="rId3"/>
          <a:stretch/>
        </p:blipFill>
        <p:spPr>
          <a:xfrm>
            <a:off x="423720" y="3555360"/>
            <a:ext cx="4036320" cy="2010240"/>
          </a:xfrm>
          <a:prstGeom prst="rect">
            <a:avLst/>
          </a:prstGeom>
          <a:ln w="0">
            <a:noFill/>
          </a:ln>
        </p:spPr>
      </p:pic>
      <p:pic>
        <p:nvPicPr>
          <p:cNvPr id="59" name="" descr=""/>
          <p:cNvPicPr/>
          <p:nvPr/>
        </p:nvPicPr>
        <p:blipFill>
          <a:blip r:embed="rId4"/>
          <a:stretch/>
        </p:blipFill>
        <p:spPr>
          <a:xfrm>
            <a:off x="5376960" y="3618360"/>
            <a:ext cx="3989160" cy="1963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Maquettes Figma - Catalogue</a:t>
            </a:r>
            <a:endParaRPr b="0" lang="fr-FR" sz="4000" spc="-1" strike="noStrike"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2079000" y="1254960"/>
            <a:ext cx="4660200" cy="4280040"/>
          </a:xfrm>
          <a:prstGeom prst="rect">
            <a:avLst/>
          </a:prstGeom>
          <a:ln w="0">
            <a:noFill/>
          </a:ln>
        </p:spPr>
      </p:pic>
      <p:sp>
        <p:nvSpPr>
          <p:cNvPr id="62" name=""/>
          <p:cNvSpPr/>
          <p:nvPr/>
        </p:nvSpPr>
        <p:spPr>
          <a:xfrm>
            <a:off x="504000" y="1132560"/>
            <a:ext cx="9071640" cy="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Maquettes Figma – Panier </a:t>
            </a:r>
            <a:r>
              <a:rPr b="0" lang="fr-FR" sz="1800" spc="-1" strike="noStrike">
                <a:latin typeface="Arial"/>
              </a:rPr>
              <a:t>(processus de commande)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64" name="" descr=""/>
          <p:cNvPicPr/>
          <p:nvPr/>
        </p:nvPicPr>
        <p:blipFill>
          <a:blip r:embed="rId1"/>
          <a:stretch/>
        </p:blipFill>
        <p:spPr>
          <a:xfrm>
            <a:off x="388440" y="1722600"/>
            <a:ext cx="4722120" cy="2568600"/>
          </a:xfrm>
          <a:prstGeom prst="rect">
            <a:avLst/>
          </a:prstGeom>
          <a:ln w="0">
            <a:noFill/>
          </a:ln>
        </p:spPr>
      </p:pic>
      <p:sp>
        <p:nvSpPr>
          <p:cNvPr id="65" name=""/>
          <p:cNvSpPr/>
          <p:nvPr/>
        </p:nvSpPr>
        <p:spPr>
          <a:xfrm>
            <a:off x="504000" y="1139040"/>
            <a:ext cx="9000720" cy="72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66" name="" descr=""/>
          <p:cNvPicPr/>
          <p:nvPr/>
        </p:nvPicPr>
        <p:blipFill>
          <a:blip r:embed="rId2"/>
          <a:stretch/>
        </p:blipFill>
        <p:spPr>
          <a:xfrm>
            <a:off x="5242680" y="1744920"/>
            <a:ext cx="4691520" cy="2630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Diagramme de Classes (UML)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504000" y="1075320"/>
            <a:ext cx="9071640" cy="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69" name="" descr=""/>
          <p:cNvPicPr/>
          <p:nvPr/>
        </p:nvPicPr>
        <p:blipFill>
          <a:blip r:embed="rId1"/>
          <a:stretch/>
        </p:blipFill>
        <p:spPr>
          <a:xfrm>
            <a:off x="3081240" y="1459440"/>
            <a:ext cx="3924000" cy="3323520"/>
          </a:xfrm>
          <a:prstGeom prst="rect">
            <a:avLst/>
          </a:prstGeom>
          <a:ln w="0">
            <a:noFill/>
          </a:ln>
        </p:spPr>
      </p:pic>
      <p:sp>
        <p:nvSpPr>
          <p:cNvPr id="70" name=""/>
          <p:cNvSpPr/>
          <p:nvPr/>
        </p:nvSpPr>
        <p:spPr>
          <a:xfrm>
            <a:off x="3133800" y="5021280"/>
            <a:ext cx="921960" cy="383760"/>
          </a:xfrm>
          <a:prstGeom prst="roundRect">
            <a:avLst>
              <a:gd name="adj" fmla="val 16667"/>
            </a:avLst>
          </a:prstGeom>
          <a:solidFill>
            <a:srgbClr val="dee6e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/>
            <a:r>
              <a:rPr b="0" lang="fr-FR" sz="1800" spc="-1" strike="noStrike">
                <a:latin typeface="Arial"/>
              </a:rPr>
              <a:t>User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71" name=""/>
          <p:cNvSpPr/>
          <p:nvPr/>
        </p:nvSpPr>
        <p:spPr>
          <a:xfrm>
            <a:off x="4352760" y="5036400"/>
            <a:ext cx="1157040" cy="383760"/>
          </a:xfrm>
          <a:prstGeom prst="roundRect">
            <a:avLst>
              <a:gd name="adj" fmla="val 16667"/>
            </a:avLst>
          </a:prstGeom>
          <a:solidFill>
            <a:srgbClr val="dde8cb">
              <a:alpha val="75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/>
            <a:r>
              <a:rPr b="0" lang="fr-FR" sz="1800" spc="-1" strike="noStrike">
                <a:latin typeface="Arial"/>
              </a:rPr>
              <a:t>Product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72" name=""/>
          <p:cNvSpPr/>
          <p:nvPr/>
        </p:nvSpPr>
        <p:spPr>
          <a:xfrm>
            <a:off x="5868360" y="5046840"/>
            <a:ext cx="1116360" cy="383760"/>
          </a:xfrm>
          <a:prstGeom prst="roundRect">
            <a:avLst>
              <a:gd name="adj" fmla="val 16667"/>
            </a:avLst>
          </a:prstGeom>
          <a:solidFill>
            <a:srgbClr val="bf819e">
              <a:alpha val="47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/>
            <a:r>
              <a:rPr b="0" lang="fr-FR" sz="1800" spc="-1" strike="noStrike">
                <a:latin typeface="Arial"/>
              </a:rPr>
              <a:t>order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Technologies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440280" y="1758600"/>
            <a:ext cx="4127400" cy="2678040"/>
          </a:xfrm>
          <a:prstGeom prst="rect">
            <a:avLst/>
          </a:prstGeom>
          <a:solidFill>
            <a:srgbClr val="000000"/>
          </a:solidFill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0" tIns="108000" bIns="0" anchor="t">
            <a:normAutofit/>
          </a:bodyPr>
          <a:p>
            <a:pPr marL="432000" indent="0" algn="just">
              <a:spcBef>
                <a:spcPts val="1417"/>
              </a:spcBef>
              <a:buNone/>
            </a:pPr>
            <a:r>
              <a:rPr b="1" lang="fr-FR" sz="3200" spc="-1" strike="noStrike">
                <a:latin typeface="Arial"/>
              </a:rPr>
              <a:t>Backend</a:t>
            </a:r>
            <a:endParaRPr b="0" lang="fr-FR" sz="3200" spc="-1" strike="noStrike">
              <a:latin typeface="Arial"/>
            </a:endParaRPr>
          </a:p>
          <a:p>
            <a:pPr marL="432000" indent="-324000" algn="just">
              <a:spcBef>
                <a:spcPts val="1417"/>
              </a:spcBef>
              <a:buClr>
                <a:srgbClr val="243cda"/>
              </a:buClr>
              <a:buSzPct val="70000"/>
              <a:buFont typeface="Wingdings" charset="2"/>
              <a:buChar char=""/>
            </a:pPr>
            <a:r>
              <a:rPr b="0" lang="fr-FR" sz="2600" spc="-1" strike="noStrike">
                <a:latin typeface="Arial"/>
              </a:rPr>
              <a:t>Symfony 7.3</a:t>
            </a:r>
            <a:endParaRPr b="0" lang="fr-FR" sz="2600" spc="-1" strike="noStrike">
              <a:latin typeface="Arial"/>
            </a:endParaRPr>
          </a:p>
          <a:p>
            <a:pPr marL="432000" indent="-324000" algn="just">
              <a:spcBef>
                <a:spcPts val="1417"/>
              </a:spcBef>
              <a:buClr>
                <a:srgbClr val="940cb1"/>
              </a:buClr>
              <a:buSzPct val="70000"/>
              <a:buFont typeface="Wingdings" charset="2"/>
              <a:buChar char=""/>
            </a:pPr>
            <a:r>
              <a:rPr b="0" lang="fr-FR" sz="2600" spc="-1" strike="noStrike">
                <a:latin typeface="Arial"/>
              </a:rPr>
              <a:t>Doctrine ORM</a:t>
            </a:r>
            <a:endParaRPr b="0" lang="fr-FR" sz="2600" spc="-1" strike="noStrike">
              <a:latin typeface="Arial"/>
            </a:endParaRPr>
          </a:p>
          <a:p>
            <a:pPr marL="432000" indent="-324000" algn="just">
              <a:spcBef>
                <a:spcPts val="1417"/>
              </a:spcBef>
              <a:buClr>
                <a:srgbClr val="00a933"/>
              </a:buClr>
              <a:buSzPct val="70000"/>
              <a:buFont typeface="Wingdings" charset="2"/>
              <a:buChar char=""/>
            </a:pPr>
            <a:r>
              <a:rPr b="0" lang="fr-FR" sz="2600" spc="-1" strike="noStrike">
                <a:latin typeface="Arial"/>
              </a:rPr>
              <a:t>MySQL</a:t>
            </a:r>
            <a:endParaRPr b="0" lang="fr-FR" sz="26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5300280" y="1758600"/>
            <a:ext cx="4127400" cy="2678040"/>
          </a:xfrm>
          <a:prstGeom prst="rect">
            <a:avLst/>
          </a:prstGeom>
          <a:solidFill>
            <a:srgbClr val="2a6099"/>
          </a:solidFill>
          <a:ln w="0">
            <a:noFill/>
          </a:ln>
          <a:effectLst>
            <a:outerShdw dist="0" dir="0" blurRad="0" rotWithShape="0">
              <a:srgbClr val="999999">
                <a:alpha val="95000"/>
              </a:srgbClr>
            </a:outerShdw>
          </a:effectLst>
        </p:spPr>
        <p:txBody>
          <a:bodyPr lIns="0" rIns="108000" tIns="108000" bIns="0" anchor="t">
            <a:normAutofit/>
          </a:bodyPr>
          <a:p>
            <a:pPr marL="432000" indent="0" algn="just">
              <a:spcBef>
                <a:spcPts val="1417"/>
              </a:spcBef>
              <a:buNone/>
            </a:pPr>
            <a:r>
              <a:rPr b="1" lang="fr-FR" sz="3200" spc="-1" strike="noStrike">
                <a:solidFill>
                  <a:srgbClr val="ffffff"/>
                </a:solidFill>
                <a:latin typeface="Arial"/>
              </a:rPr>
              <a:t>Frontend</a:t>
            </a:r>
            <a:endParaRPr b="0" lang="fr-FR" sz="3200" spc="-1" strike="noStrike">
              <a:latin typeface="Arial"/>
            </a:endParaRPr>
          </a:p>
          <a:p>
            <a:pPr marL="432000" indent="-324000" algn="just">
              <a:spcBef>
                <a:spcPts val="1417"/>
              </a:spcBef>
              <a:buClr>
                <a:srgbClr val="ff8000"/>
              </a:buClr>
              <a:buSzPct val="70000"/>
              <a:buFont typeface="Wingdings" charset="2"/>
              <a:buChar char=""/>
            </a:pPr>
            <a:r>
              <a:rPr b="0" lang="fr-FR" sz="2600" spc="-1" strike="noStrike">
                <a:solidFill>
                  <a:srgbClr val="ffffff"/>
                </a:solidFill>
                <a:latin typeface="Arial"/>
              </a:rPr>
              <a:t>Twig</a:t>
            </a:r>
            <a:endParaRPr b="0" lang="fr-FR" sz="2600" spc="-1" strike="noStrike">
              <a:latin typeface="Arial"/>
            </a:endParaRPr>
          </a:p>
          <a:p>
            <a:pPr marL="432000" indent="-324000" algn="just">
              <a:spcBef>
                <a:spcPts val="1417"/>
              </a:spcBef>
              <a:buClr>
                <a:srgbClr val="ffde59"/>
              </a:buClr>
              <a:buSzPct val="70000"/>
              <a:buFont typeface="Wingdings" charset="2"/>
              <a:buChar char=""/>
            </a:pPr>
            <a:r>
              <a:rPr b="0" lang="fr-FR" sz="2600" spc="-1" strike="noStrike">
                <a:solidFill>
                  <a:srgbClr val="ffffff"/>
                </a:solidFill>
                <a:latin typeface="Arial"/>
              </a:rPr>
              <a:t>JavaScript</a:t>
            </a:r>
            <a:endParaRPr b="0" lang="fr-FR" sz="2600" spc="-1" strike="noStrike">
              <a:latin typeface="Arial"/>
            </a:endParaRPr>
          </a:p>
          <a:p>
            <a:pPr marL="432000" indent="-324000" algn="just">
              <a:spcBef>
                <a:spcPts val="1417"/>
              </a:spcBef>
              <a:buClr>
                <a:srgbClr val="ec9ba4"/>
              </a:buClr>
              <a:buSzPct val="70000"/>
              <a:buFont typeface="Wingdings" charset="2"/>
              <a:buChar char=""/>
            </a:pPr>
            <a:r>
              <a:rPr b="0" lang="fr-FR" sz="2600" spc="-1" strike="noStrike">
                <a:solidFill>
                  <a:srgbClr val="ffffff"/>
                </a:solidFill>
                <a:latin typeface="Arial"/>
              </a:rPr>
              <a:t>Bootstrap 5</a:t>
            </a:r>
            <a:endParaRPr b="0" lang="fr-FR" sz="26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511560" y="1080360"/>
            <a:ext cx="9064080" cy="72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4000" spc="-1" strike="noStrike">
                <a:latin typeface="Arial"/>
              </a:rPr>
              <a:t>Capture - Page Accueil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79" name=""/>
          <p:cNvSpPr/>
          <p:nvPr/>
        </p:nvSpPr>
        <p:spPr>
          <a:xfrm flipV="1">
            <a:off x="504000" y="1064880"/>
            <a:ext cx="9143640" cy="360"/>
          </a:xfrm>
          <a:prstGeom prst="line">
            <a:avLst/>
          </a:prstGeom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80" name="" descr=""/>
          <p:cNvPicPr/>
          <p:nvPr/>
        </p:nvPicPr>
        <p:blipFill>
          <a:blip r:embed="rId1"/>
          <a:stretch/>
        </p:blipFill>
        <p:spPr>
          <a:xfrm>
            <a:off x="449640" y="1216440"/>
            <a:ext cx="9228960" cy="4356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strips dir="ld"/>
      </p:transition>
    </mc:Choice>
    <mc:Fallback>
      <p:transition spd="slow">
        <p:strips dir="ld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</TotalTime>
  <Application>View_PPTX_PLUS/7.4.0.3$Windows_X86_64 LibreOffice_project/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2025-10-31T06:48:56Z</dcterms:created>
  <dc:creator/>
  <dc:description/>
  <dc:language>fr-FR</dc:language>
  <cp:lastModifiedBy/>
  <dcterms:modified xsi:type="dcterms:W3CDTF">2025-10-31T12:13:40Z</dcterms:modified>
  <cp:revision>16</cp:revision>
  <dc:subject/>
  <dc:title/>
</cp:coreProperties>
</file>